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62" r:id="rId2"/>
    <p:sldId id="264" r:id="rId3"/>
    <p:sldId id="278" r:id="rId4"/>
    <p:sldId id="259" r:id="rId5"/>
    <p:sldId id="269" r:id="rId6"/>
    <p:sldId id="261" r:id="rId7"/>
    <p:sldId id="270" r:id="rId8"/>
    <p:sldId id="279" r:id="rId9"/>
    <p:sldId id="281" r:id="rId10"/>
    <p:sldId id="271" r:id="rId11"/>
    <p:sldId id="280" r:id="rId12"/>
    <p:sldId id="273" r:id="rId13"/>
    <p:sldId id="272" r:id="rId14"/>
    <p:sldId id="274" r:id="rId15"/>
    <p:sldId id="276" r:id="rId16"/>
    <p:sldId id="275" r:id="rId17"/>
    <p:sldId id="260" r:id="rId18"/>
    <p:sldId id="277" r:id="rId19"/>
    <p:sldId id="256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7E2"/>
    <a:srgbClr val="FC9ACB"/>
    <a:srgbClr val="B2B2B2"/>
    <a:srgbClr val="F9F3EB"/>
    <a:srgbClr val="F6ECDE"/>
    <a:srgbClr val="F2E3CE"/>
    <a:srgbClr val="ECD7BA"/>
    <a:srgbClr val="D9D5B5"/>
    <a:srgbClr val="C7C7C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2" autoAdjust="0"/>
    <p:restoredTop sz="95515" autoAdjust="0"/>
  </p:normalViewPr>
  <p:slideViewPr>
    <p:cSldViewPr>
      <p:cViewPr>
        <p:scale>
          <a:sx n="75" d="100"/>
          <a:sy n="75" d="100"/>
        </p:scale>
        <p:origin x="-115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A15-4872-4571-B024-7AD4419A7C2D}" type="datetimeFigureOut">
              <a:rPr lang="en-GB" smtClean="0"/>
              <a:t>25/05/2015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22D5C-3639-409E-BA22-17691F47D1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40% </a:t>
            </a:r>
            <a:r>
              <a:rPr lang="fr-FR" dirty="0" smtClean="0"/>
              <a:t>des personnes partiront de votre site s’il prend </a:t>
            </a:r>
            <a:r>
              <a:rPr lang="fr-FR" b="1" dirty="0" smtClean="0"/>
              <a:t>plus de 3 secondes </a:t>
            </a:r>
            <a:r>
              <a:rPr lang="fr-FR" dirty="0" smtClean="0"/>
              <a:t>à s’afficher entièrement</a:t>
            </a:r>
            <a:endParaRPr lang="en-GB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10 secondes </a:t>
            </a:r>
            <a:r>
              <a:rPr lang="fr-FR" dirty="0" smtClean="0"/>
              <a:t>: C’est le temps que vous avez pour intéresser et convaincre les visiteurs du site sur les produits et les services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7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le type</a:t>
            </a:r>
            <a:r>
              <a:rPr lang="fr-FR" baseline="0" dirty="0" smtClean="0"/>
              <a:t> de recherche </a:t>
            </a:r>
            <a:r>
              <a:rPr lang="fr-FR" baseline="0" dirty="0" err="1" smtClean="0"/>
              <a:t>selectionné</a:t>
            </a:r>
            <a:r>
              <a:rPr lang="fr-FR" baseline="0" dirty="0" smtClean="0"/>
              <a:t> par l’utilisateur, la valeur envoyée en GET n’est pas la même.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fr-FR" baseline="0" dirty="0" smtClean="0">
                <a:sym typeface="Wingdings" panose="05000000000000000000" pitchFamily="2" charset="2"/>
              </a:rPr>
              <a:t>Cette valeur est testée. Pour chaque valeur, on a une requête SQL correspondant</a:t>
            </a:r>
          </a:p>
          <a:p>
            <a:pPr marL="171450" indent="-171450">
              <a:buFont typeface="Wingdings" pitchFamily="2" charset="2"/>
              <a:buChar char="è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Lorsque l’utilisateur sélectionne une recherche par genre, une liste déroulante apparaît. Elle correspond à celle utilisée dans le cadre de l’</a:t>
            </a:r>
            <a:r>
              <a:rPr lang="fr-FR" baseline="0" dirty="0" err="1" smtClean="0">
                <a:sym typeface="Wingdings" panose="05000000000000000000" pitchFamily="2" charset="2"/>
              </a:rPr>
              <a:t>upload</a:t>
            </a:r>
            <a:r>
              <a:rPr lang="fr-FR" baseline="0" dirty="0" smtClean="0">
                <a:sym typeface="Wingdings" panose="05000000000000000000" pitchFamily="2" charset="2"/>
              </a:rPr>
              <a:t> de musiques. </a:t>
            </a:r>
          </a:p>
          <a:p>
            <a:pPr marL="0" indent="0">
              <a:buFont typeface="Wingdings" pitchFamily="2" charset="2"/>
              <a:buNone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On a utilisé du </a:t>
            </a:r>
            <a:r>
              <a:rPr lang="fr-FR" baseline="0" dirty="0" err="1" smtClean="0">
                <a:sym typeface="Wingdings" panose="05000000000000000000" pitchFamily="2" charset="2"/>
              </a:rPr>
              <a:t>Javascript</a:t>
            </a:r>
            <a:r>
              <a:rPr lang="fr-FR" baseline="0" dirty="0" smtClean="0">
                <a:sym typeface="Wingdings" panose="05000000000000000000" pitchFamily="2" charset="2"/>
              </a:rPr>
              <a:t> pour implémenter ce mécanisme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240-1C1F-4402-A5DD-B1A2B4678DD4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502D-F4E1-48D4-A168-1EF8A29C3486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0C8E-3109-4034-B9CA-FDA165D94A55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33F3-AAD7-43A2-98ED-8528A63A077E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5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273-1903-495D-AFE4-6AA68964F268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6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20A-3AF6-40C9-AE63-7E9128B55805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7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7DF5-59A8-411E-AD9C-EBDA27591317}" type="datetime1">
              <a:rPr lang="en-GB" smtClean="0"/>
              <a:t>25/05/2015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F86-6CB0-4CA8-A261-2381D46BACF8}" type="datetime1">
              <a:rPr lang="en-GB" smtClean="0"/>
              <a:t>25/05/2015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2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4A8A-0FE0-4341-833E-8D30005A0332}" type="datetime1">
              <a:rPr lang="en-GB" smtClean="0"/>
              <a:t>25/05/2015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1DD-791C-43F7-B152-B3E9260B958E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8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1AE4-D6D7-4A39-8F94-DDD290706CA1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6C7C-B1E8-41FD-9D07-0C41E376A0F6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yril-weller.no-ip.org/cocosound" TargetMode="External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28550"/>
            <a:ext cx="1907704" cy="1073084"/>
          </a:xfrm>
          <a:prstGeom prst="rect">
            <a:avLst/>
          </a:prstGeom>
        </p:spPr>
      </p:pic>
      <p:pic>
        <p:nvPicPr>
          <p:cNvPr id="3074" name="Picture 2" descr="http://www.google.fr/url?source=imglanding&amp;ct=img&amp;q=http://portail.univ-st-etienne.fr/images/photos/0005/img_1426243419574.jpg&amp;sa=X&amp;ei=CIhMVandN8ftUtecgfAI&amp;ved=0CAkQ8wc4Iw&amp;usg=AFQjCNErvU46tcb8-I9J61Kty5kLUXTsLw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72" y="25574"/>
            <a:ext cx="125963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1941612" y="1427844"/>
            <a:ext cx="5509170" cy="965969"/>
          </a:xfrm>
        </p:spPr>
        <p:txBody>
          <a:bodyPr/>
          <a:lstStyle/>
          <a:p>
            <a:r>
              <a:rPr lang="fr-FR" b="1" dirty="0" smtClean="0">
                <a:solidFill>
                  <a:srgbClr val="FF9966"/>
                </a:solidFill>
                <a:latin typeface="Century Schoolbook" panose="02040604050505020304" pitchFamily="18" charset="0"/>
              </a:rPr>
              <a:t>Projet tuteuré</a:t>
            </a:r>
            <a:endParaRPr lang="en-GB" b="1" dirty="0">
              <a:solidFill>
                <a:srgbClr val="FF9966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1371599" y="2291940"/>
            <a:ext cx="6400800" cy="720080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FF9966"/>
                </a:solidFill>
              </a:rPr>
              <a:t>Réalisation d’une plateforme musicale</a:t>
            </a:r>
            <a:endParaRPr lang="en-GB" dirty="0">
              <a:solidFill>
                <a:srgbClr val="FF9966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>
          <a:xfrm>
            <a:off x="8046" y="2892000"/>
            <a:ext cx="9144000" cy="396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" y="2881402"/>
            <a:ext cx="9152200" cy="395047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16455" y="2893961"/>
            <a:ext cx="380191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Soutenance du xx mai 2015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16455" y="3416175"/>
            <a:ext cx="2323297" cy="1759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Kilian BELLOT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Aline LEGROS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Thomas MATYSIAK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Bertrand RIGAL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Cyril WELLER</a:t>
            </a: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ous-titre 2"/>
          <p:cNvSpPr txBox="1">
            <a:spLocks/>
          </p:cNvSpPr>
          <p:nvPr/>
        </p:nvSpPr>
        <p:spPr>
          <a:xfrm>
            <a:off x="1360668" y="6453336"/>
            <a:ext cx="6552728" cy="3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DUT Informatique de Lyon I  2014/2015 – Programme « Année spéciale »</a:t>
            </a:r>
          </a:p>
        </p:txBody>
      </p:sp>
      <p:sp>
        <p:nvSpPr>
          <p:cNvPr id="2" name="Rectangle 1"/>
          <p:cNvSpPr/>
          <p:nvPr/>
        </p:nvSpPr>
        <p:spPr>
          <a:xfrm>
            <a:off x="4283968" y="3068960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Aline : SOMMAIRE A METTRE A JOUR A LA FIN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3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: </a:t>
            </a:r>
            <a:r>
              <a:rPr lang="fr-FR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 développement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1555281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49695" y="2857640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$_POST[‘identifiant’]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1555281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Envoi du formulaire?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1543406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sélectionné?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1543406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Taille du fichier?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1543406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Extension du fichier?</a:t>
              </a:r>
              <a:endParaRPr lang="en-GB" sz="1400" b="1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1667" y="281483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e 26"/>
          <p:cNvGrpSpPr/>
          <p:nvPr/>
        </p:nvGrpSpPr>
        <p:grpSpPr>
          <a:xfrm>
            <a:off x="1961916" y="2857640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upload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953452" y="2857640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e 37"/>
          <p:cNvGrpSpPr/>
          <p:nvPr/>
        </p:nvGrpSpPr>
        <p:grpSpPr>
          <a:xfrm>
            <a:off x="3326490" y="2857640"/>
            <a:ext cx="2269101" cy="996237"/>
            <a:chOff x="431236" y="2939177"/>
            <a:chExt cx="2075821" cy="996237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19962" y="3196750"/>
              <a:ext cx="19297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</a:t>
              </a:r>
              <a:r>
                <a:rPr lang="fr-FR" sz="1400" b="1" dirty="0" err="1">
                  <a:solidFill>
                    <a:schemeClr val="bg1"/>
                  </a:solidFill>
                </a:rPr>
                <a:t>error</a:t>
              </a:r>
              <a:r>
                <a:rPr lang="fr-FR" sz="1400" b="1" dirty="0">
                  <a:solidFill>
                    <a:schemeClr val="bg1"/>
                  </a:solidFill>
                </a:rPr>
                <a:t>']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!= </a:t>
              </a:r>
              <a:r>
                <a:rPr lang="fr-FR" sz="1400" b="1" dirty="0">
                  <a:solidFill>
                    <a:schemeClr val="bg1"/>
                  </a:solidFill>
                </a:rPr>
                <a:t>0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205614" y="2857640"/>
            <a:ext cx="238997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e 42"/>
          <p:cNvGrpSpPr/>
          <p:nvPr/>
        </p:nvGrpSpPr>
        <p:grpSpPr>
          <a:xfrm>
            <a:off x="5052944" y="2857640"/>
            <a:ext cx="1929702" cy="936104"/>
            <a:chOff x="377230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= 20Mo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5099964" y="2747625"/>
            <a:ext cx="1872739" cy="1069959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/>
          <p:cNvGrpSpPr/>
          <p:nvPr/>
        </p:nvGrpSpPr>
        <p:grpSpPr>
          <a:xfrm>
            <a:off x="6549673" y="2851222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/>
                <a:t>in_array</a:t>
              </a:r>
              <a:r>
                <a:rPr lang="fr-FR" sz="1400" b="1" dirty="0"/>
                <a:t>($</a:t>
              </a:r>
              <a:r>
                <a:rPr lang="fr-FR" sz="1400" b="1" dirty="0" err="1"/>
                <a:t>type_file</a:t>
              </a:r>
              <a:r>
                <a:rPr lang="fr-FR" sz="1400" b="1" dirty="0" smtClean="0"/>
                <a:t>,</a:t>
              </a:r>
            </a:p>
            <a:p>
              <a:pPr algn="ctr"/>
              <a:r>
                <a:rPr lang="fr-FR" sz="1400" b="1" dirty="0" smtClean="0"/>
                <a:t>$</a:t>
              </a:r>
              <a:r>
                <a:rPr lang="fr-FR" sz="1400" b="1" dirty="0" err="1"/>
                <a:t>ext_autorisees</a:t>
              </a:r>
              <a:r>
                <a:rPr lang="fr-FR" sz="1400" b="1" dirty="0" smtClean="0"/>
                <a:t>)</a:t>
              </a:r>
              <a:endParaRPr lang="en-GB" sz="1400" b="1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631192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6533125" y="2791089"/>
            <a:ext cx="187273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e 70"/>
          <p:cNvGrpSpPr/>
          <p:nvPr/>
        </p:nvGrpSpPr>
        <p:grpSpPr>
          <a:xfrm>
            <a:off x="1814470" y="3634269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dans la table musique?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8256" y="3634269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mis dans le répertoire du serveur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63426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Création d’1 instance dans la table uploader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63426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Création d’1 instance dans la table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270720" y="4786397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PDO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55047" y="478639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Groupe 73"/>
          <p:cNvGrpSpPr/>
          <p:nvPr/>
        </p:nvGrpSpPr>
        <p:grpSpPr>
          <a:xfrm>
            <a:off x="1754553" y="4786397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espaces et de la casse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763452" y="478520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0" name="Groupe 79"/>
          <p:cNvGrpSpPr/>
          <p:nvPr/>
        </p:nvGrpSpPr>
        <p:grpSpPr>
          <a:xfrm>
            <a:off x="2851134" y="4779729"/>
            <a:ext cx="2905813" cy="1169551"/>
            <a:chOff x="431237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$_</a:t>
              </a:r>
              <a:r>
                <a:rPr lang="en-GB" sz="1400" b="1" dirty="0">
                  <a:solidFill>
                    <a:schemeClr val="bg1"/>
                  </a:solidFill>
                </a:rPr>
                <a:t>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</a:t>
              </a:r>
              <a:r>
                <a:rPr lang="en-GB" sz="1400" b="1" dirty="0" err="1">
                  <a:solidFill>
                    <a:schemeClr val="bg1"/>
                  </a:solidFill>
                </a:rPr>
                <a:t>tmp_name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 </a:t>
              </a:r>
              <a:r>
                <a:rPr lang="en-GB" sz="1400" b="1" dirty="0">
                  <a:solidFill>
                    <a:schemeClr val="bg1"/>
                  </a:solidFill>
                </a:rPr>
                <a:t>'./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upload</a:t>
              </a:r>
              <a:r>
                <a:rPr lang="en-GB" sz="1400" b="1" dirty="0">
                  <a:solidFill>
                    <a:schemeClr val="bg1"/>
                  </a:solidFill>
                </a:rPr>
                <a:t>/'. $_FILES['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'])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2714120" y="4777396"/>
            <a:ext cx="311130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e 86"/>
          <p:cNvGrpSpPr/>
          <p:nvPr/>
        </p:nvGrpSpPr>
        <p:grpSpPr>
          <a:xfrm>
            <a:off x="4845083" y="4784104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INSERT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4818957" y="4785209"/>
            <a:ext cx="1881015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oupe 92"/>
          <p:cNvGrpSpPr/>
          <p:nvPr/>
        </p:nvGrpSpPr>
        <p:grpSpPr>
          <a:xfrm>
            <a:off x="6266185" y="4784104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mySQL</a:t>
              </a:r>
              <a:endParaRPr lang="fr-FR" sz="1400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SELECT</a:t>
              </a:r>
              <a:endParaRPr lang="fr-FR" sz="1400" b="1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6126063" y="4776411"/>
            <a:ext cx="2242638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e 25"/>
          <p:cNvGrpSpPr/>
          <p:nvPr/>
        </p:nvGrpSpPr>
        <p:grpSpPr>
          <a:xfrm>
            <a:off x="3301982" y="3389788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inexistant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 animBg="1"/>
      <p:bldP spid="64" grpId="0" animBg="1"/>
      <p:bldP spid="65" grpId="0" animBg="1"/>
      <p:bldP spid="70" grpId="0" animBg="1"/>
      <p:bldP spid="98" grpId="0" animBg="1"/>
      <p:bldP spid="99" grpId="0" animBg="1"/>
      <p:bldP spid="100" grpId="0" animBg="1"/>
      <p:bldP spid="101" grpId="0" animBg="1"/>
      <p:bldP spid="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404664"/>
            <a:ext cx="8742695" cy="605496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647078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Utilisateur connecté?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36790" y="1953017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$_POST[‘identifiant’]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647078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Envoi du formulaire?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635203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sélectionné?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635203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Taille du fichier?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635203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Extension du fichier?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873074" y="1953017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upload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3478817" y="1953017"/>
            <a:ext cx="2213190" cy="936104"/>
            <a:chOff x="502713" y="2939177"/>
            <a:chExt cx="2018429" cy="93610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594254" y="2939177"/>
              <a:ext cx="1912803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02713" y="3196750"/>
              <a:ext cx="2018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</a:t>
              </a:r>
              <a:r>
                <a:rPr lang="fr-FR" sz="1400" b="1" dirty="0" err="1">
                  <a:solidFill>
                    <a:prstClr val="white"/>
                  </a:solidFill>
                </a:rPr>
                <a:t>error</a:t>
              </a:r>
              <a:r>
                <a:rPr lang="fr-FR" sz="1400" b="1" dirty="0">
                  <a:solidFill>
                    <a:prstClr val="white"/>
                  </a:solidFill>
                </a:rPr>
                <a:t>'] 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!= </a:t>
              </a:r>
              <a:r>
                <a:rPr lang="fr-FR" sz="1400" b="1" dirty="0">
                  <a:solidFill>
                    <a:prstClr val="white"/>
                  </a:solidFill>
                </a:rPr>
                <a:t>0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5535202" y="1953017"/>
            <a:ext cx="1929702" cy="936104"/>
            <a:chOff x="416419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16419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= 20Mo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7178802" y="1953017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prstClr val="black"/>
                  </a:solidFill>
                </a:rPr>
                <a:t>in_array</a:t>
              </a:r>
              <a:r>
                <a:rPr lang="fr-FR" sz="1400" b="1" dirty="0">
                  <a:solidFill>
                    <a:prstClr val="black"/>
                  </a:solidFill>
                </a:rPr>
                <a:t>($</a:t>
              </a:r>
              <a:r>
                <a:rPr lang="fr-FR" sz="1400" b="1" dirty="0" err="1">
                  <a:solidFill>
                    <a:prstClr val="black"/>
                  </a:solidFill>
                </a:rPr>
                <a:t>type_file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,</a:t>
              </a:r>
            </a:p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$</a:t>
              </a:r>
              <a:r>
                <a:rPr lang="fr-FR" sz="1400" b="1" dirty="0" err="1">
                  <a:solidFill>
                    <a:prstClr val="black"/>
                  </a:solidFill>
                </a:rPr>
                <a:t>ext_autorisees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)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285667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Connexion BD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814470" y="3288744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dans la table musique?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1563" y="3288744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mis dans le répertoire du serveur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Création d’1 instance dans la table uploader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Création d’1 instance dans la table musique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Groupe 79"/>
          <p:cNvGrpSpPr/>
          <p:nvPr/>
        </p:nvGrpSpPr>
        <p:grpSpPr>
          <a:xfrm>
            <a:off x="2789312" y="5557471"/>
            <a:ext cx="2905813" cy="1169551"/>
            <a:chOff x="415563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15563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prstClr val="white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$_</a:t>
              </a:r>
              <a:r>
                <a:rPr lang="en-GB" sz="1400" b="1" dirty="0">
                  <a:solidFill>
                    <a:prstClr val="white"/>
                  </a:solidFill>
                </a:rPr>
                <a:t>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</a:t>
              </a:r>
              <a:r>
                <a:rPr lang="en-GB" sz="1400" b="1" dirty="0" err="1">
                  <a:solidFill>
                    <a:prstClr val="white"/>
                  </a:solidFill>
                </a:rPr>
                <a:t>tmp_name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 </a:t>
              </a:r>
              <a:r>
                <a:rPr lang="en-GB" sz="1400" b="1" dirty="0">
                  <a:solidFill>
                    <a:prstClr val="white"/>
                  </a:solidFill>
                </a:rPr>
                <a:t>'./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upload</a:t>
              </a:r>
              <a:r>
                <a:rPr lang="en-GB" sz="1400" b="1" dirty="0">
                  <a:solidFill>
                    <a:prstClr val="white"/>
                  </a:solidFill>
                </a:rPr>
                <a:t>/'. $_FILES['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'])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3301982" y="3044263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inexistant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 rot="5400000">
            <a:off x="3756808" y="4559780"/>
            <a:ext cx="934980" cy="6029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e 66"/>
          <p:cNvGrpSpPr/>
          <p:nvPr/>
        </p:nvGrpSpPr>
        <p:grpSpPr>
          <a:xfrm>
            <a:off x="122018" y="4577640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PDO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1691680" y="4577640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Gestion des espaces et de la casse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4874546" y="4577640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INSERT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6819750" y="4577640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rgbClr val="C0504D">
                      <a:lumMod val="50000"/>
                    </a:srgbClr>
                  </a:solidFill>
                </a:rPr>
                <a:t>mySQL</a:t>
              </a:r>
              <a:endParaRPr lang="fr-FR" sz="1400" b="1" dirty="0" smtClean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SELECT</a:t>
              </a:r>
              <a:endParaRPr lang="fr-FR" sz="1400" b="1" dirty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INSERT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-756592" y="81696"/>
            <a:ext cx="2565218" cy="1091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SLIDE CACHEE – VERSION SANS ANIMATIONS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9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Affichage des musiques utilis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184482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3590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fonction de recherche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 bwMode="auto">
          <a:xfrm>
            <a:off x="1763689" y="1518366"/>
            <a:ext cx="5370028" cy="371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8" t="39657" r="30490" b="14365"/>
          <a:stretch/>
        </p:blipFill>
        <p:spPr bwMode="auto">
          <a:xfrm>
            <a:off x="1815940" y="3004028"/>
            <a:ext cx="3477896" cy="172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7281622" y="2805046"/>
            <a:ext cx="1392458" cy="568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Javascript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043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Playlists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2" descr="https://lh4.googleusercontent.com/EXi3u04TwFlqyqZw5bm6ZyQu6p0A6wJd_UmO2SJ4NHZUDtC562NP1YjBnEkaWenJsjFgkV0xgchcpcEBrCrazRPFrYTItlrSH-fHbutii8FGsT64QAYR6YB-t1oS0spqQNkzxx515m8st2U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61" y="3287716"/>
            <a:ext cx="5304553" cy="1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PNWz6VEEOHdQI5i_UCH2rZRMKAUmH1PltPRmP2KI_fDz7iNwbuz2cZ-IYMyj-nmEGmjzxQX4cI_Bz_1Sy9mPhx85pCu0fQ8xZ1GHK8geL16npW1Fb6iNiHV84IBC3YO1qHtmFXMUt05764m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6" y="1792561"/>
            <a:ext cx="5304553" cy="11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B-TegXMjhSrWQd2iys9bAvpuQnUbVHOIUpuqubo0NQSeni0yLfS-KTu4hgAOU0FBOJhWAYNotPcuVbUYckm8JYB1qQDHhpE5DLQWCPuhae_JqY87WTeNOR33IfPsay8v2cZVCP77xsEsuP5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50" y="4868975"/>
            <a:ext cx="7947196" cy="94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54304" y="4561198"/>
            <a:ext cx="302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Après sélection d’une playlist :</a:t>
            </a:r>
            <a:endParaRPr lang="en-GB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001" y="1484784"/>
            <a:ext cx="306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Page d’accueil sans playlist :</a:t>
            </a:r>
            <a:endParaRPr lang="en-GB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50574" y="2977207"/>
            <a:ext cx="3102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Page d’accueil avec des playlists créées :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676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Playlists – Point Technique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https://lh6.googleusercontent.com/Nl9d10ScRErJLok97H_NHUQzzms1ctOIjgOjYffVVPvascbQrWJgkOOa5TDWyMKg49rJmt4Js7Li-lEyuPEO1YCgdDnVdOaTJkwBStBTxcNUu7Xh1paDhJYPDgedRj-NDNKS1UCAaQ64gP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18" y="1804270"/>
            <a:ext cx="5888511" cy="128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85001" y="1484784"/>
            <a:ext cx="306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Suppression d’une playlist :</a:t>
            </a:r>
            <a:endParaRPr lang="en-GB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000" y="3276817"/>
            <a:ext cx="348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Récupération des morceaux de la playlist :</a:t>
            </a:r>
            <a:endParaRPr lang="en-GB" sz="1400" dirty="0"/>
          </a:p>
        </p:txBody>
      </p:sp>
      <p:pic>
        <p:nvPicPr>
          <p:cNvPr id="1028" name="Picture 4" descr="https://lh4.googleusercontent.com/vNl9LJ4W95taByUMUGsLxWrvggCbk4qAtNGeQUGZRmWgGJeJei3NeRSirdbHjrwKPI8V-QQKn1UQvBQo2WplgzXDPELnyHbOb1SwGT2VUha5McBI15BXbmYTXmCz5-2xlkq6FWk3sIkDkut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76" y="3584594"/>
            <a:ext cx="7083343" cy="92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88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Page personnelle utilisateur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:\Users\Aline\Desktop\chgtmdp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8379" r="32904" b="28536"/>
          <a:stretch/>
        </p:blipFill>
        <p:spPr bwMode="auto">
          <a:xfrm>
            <a:off x="5148065" y="1274957"/>
            <a:ext cx="3514440" cy="24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esktop\pagepers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t="30310" r="32434" b="30591"/>
          <a:stretch/>
        </p:blipFill>
        <p:spPr bwMode="auto">
          <a:xfrm>
            <a:off x="338041" y="1977125"/>
            <a:ext cx="4564290" cy="28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esktop\confirmsupcompte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40726" r="32858" b="41168"/>
          <a:stretch/>
        </p:blipFill>
        <p:spPr bwMode="auto">
          <a:xfrm>
            <a:off x="5148065" y="4653136"/>
            <a:ext cx="3514440" cy="1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20335135">
            <a:off x="3833635" y="3391315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 droite 24"/>
          <p:cNvSpPr/>
          <p:nvPr/>
        </p:nvSpPr>
        <p:spPr>
          <a:xfrm rot="1000358">
            <a:off x="3730083" y="4475088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Démonstration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4012" y="3645024"/>
            <a:ext cx="3918024" cy="576064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908720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Bilan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331184" y="2780928"/>
            <a:ext cx="669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plateforme : avantages et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inconvénients</a:t>
            </a:r>
          </a:p>
          <a:p>
            <a:pPr algn="just"/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Comparaison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avec le cahier des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charges</a:t>
            </a:r>
          </a:p>
          <a:p>
            <a:pPr algn="just"/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4707416" y="2170566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THOMAS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2361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9" name="Espace réservé du pied de page 6"/>
          <p:cNvSpPr txBox="1">
            <a:spLocks noChangeArrowheads="1"/>
          </p:cNvSpPr>
          <p:nvPr/>
        </p:nvSpPr>
        <p:spPr bwMode="auto">
          <a:xfrm>
            <a:off x="8676456" y="6525344"/>
            <a:ext cx="4447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9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ED7B3A-751A-46EA-B5A4-32AC8363CE73}" type="slidenum">
              <a:rPr lang="fr-FR" sz="1400" smtClean="0">
                <a:solidFill>
                  <a:srgbClr val="FF99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r>
              <a:rPr lang="fr-FR" sz="1400" dirty="0" smtClean="0">
                <a:solidFill>
                  <a:srgbClr val="FF9900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ZoneTexte 25"/>
          <p:cNvSpPr txBox="1"/>
          <p:nvPr/>
        </p:nvSpPr>
        <p:spPr>
          <a:xfrm>
            <a:off x="338042" y="112474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xxxxxx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0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7504" y="88395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9900"/>
                </a:solidFill>
              </a:rPr>
              <a:t>Sommaire</a:t>
            </a:r>
            <a:endParaRPr lang="en-GB" sz="3200" b="1" dirty="0">
              <a:solidFill>
                <a:srgbClr val="FF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6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38042" y="1124744"/>
            <a:ext cx="7042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1- Rappels du cahier des charges </a:t>
            </a:r>
            <a:r>
              <a:rPr lang="fr-FR" b="1" dirty="0" smtClean="0">
                <a:solidFill>
                  <a:srgbClr val="FF0000"/>
                </a:solidFill>
              </a:rPr>
              <a:t>KILLIAN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2- L’interface homme-machine </a:t>
            </a:r>
            <a:r>
              <a:rPr lang="fr-FR" b="1" dirty="0" smtClean="0">
                <a:solidFill>
                  <a:srgbClr val="FF0000"/>
                </a:solidFill>
              </a:rPr>
              <a:t>KILLIAN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3- Les modules développés </a:t>
            </a:r>
          </a:p>
          <a:p>
            <a:r>
              <a:rPr lang="fr-F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: le diagramme de cas d’utilisation </a:t>
            </a:r>
            <a:r>
              <a:rPr lang="fr-FR" b="1" dirty="0" smtClean="0">
                <a:solidFill>
                  <a:srgbClr val="FF0000"/>
                </a:solidFill>
              </a:rPr>
              <a:t>CYRIL</a:t>
            </a:r>
            <a:endParaRPr lang="fr-FR" i="1" dirty="0" smtClean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Inscription / Connexion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pload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</a:t>
            </a:r>
            <a:r>
              <a:rPr lang="fr-FR" b="1" dirty="0" smtClean="0">
                <a:solidFill>
                  <a:srgbClr val="FF0000"/>
                </a:solidFill>
              </a:rPr>
              <a:t>ALINE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Affichage des musiques uploadées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d) Recherche de musiques </a:t>
            </a:r>
            <a:r>
              <a:rPr lang="fr-FR" b="1" dirty="0" smtClean="0">
                <a:solidFill>
                  <a:srgbClr val="FF0000"/>
                </a:solidFill>
              </a:rPr>
              <a:t>ALINE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e) Playlists </a:t>
            </a:r>
            <a:r>
              <a:rPr lang="fr-FR" b="1" dirty="0" smtClean="0">
                <a:solidFill>
                  <a:srgbClr val="FF0000"/>
                </a:solidFill>
              </a:rPr>
              <a:t>THOMAS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f) Affichage des données personnelles </a:t>
            </a:r>
            <a:r>
              <a:rPr lang="fr-FR" b="1" dirty="0" smtClean="0">
                <a:solidFill>
                  <a:srgbClr val="FF0000"/>
                </a:solidFill>
              </a:rPr>
              <a:t>CYRIL</a:t>
            </a:r>
          </a:p>
          <a:p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4- Analyse du résultat = </a:t>
            </a:r>
            <a:r>
              <a:rPr lang="fr-FR" b="1" dirty="0" smtClean="0">
                <a:solidFill>
                  <a:srgbClr val="FF0000"/>
                </a:solidFill>
              </a:rPr>
              <a:t>3 dernières parties du rapport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b="1" dirty="0" smtClean="0">
                <a:solidFill>
                  <a:srgbClr val="FF0000"/>
                </a:solidFill>
              </a:rPr>
              <a:t>THOMAS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La plateforme : avantages et inconvénients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Comparaison avec le cahier des charges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Les apports du 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r="-1"/>
          <a:stretch/>
        </p:blipFill>
        <p:spPr>
          <a:xfrm>
            <a:off x="-1" y="3412"/>
            <a:ext cx="9144000" cy="68983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-1"/>
            <a:ext cx="9144000" cy="6901745"/>
          </a:xfrm>
          <a:prstGeom prst="rect">
            <a:avLst/>
          </a:prstGeom>
          <a:solidFill>
            <a:srgbClr val="F9F3E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Merci pour votre attention!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0520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98043" y="744953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à coins arrondis 22"/>
          <p:cNvSpPr/>
          <p:nvPr/>
        </p:nvSpPr>
        <p:spPr>
          <a:xfrm>
            <a:off x="5089867" y="1412776"/>
            <a:ext cx="3024336" cy="9361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SECONDAIRES</a:t>
            </a:r>
            <a:endParaRPr lang="en-GB" b="1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957789" y="1412776"/>
            <a:ext cx="3024336" cy="9361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PRINCIPALES</a:t>
            </a:r>
            <a:endParaRPr lang="en-GB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4887654" y="2643016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Homme-machine adaptée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5576" y="2642435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titres musicaux via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upload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55576" y="3247895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informations sur les titres musicaux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5576" y="3853355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Formulation de requête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5576" y="424337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des titres musicaux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55576" y="4633391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Système  de connexion et création de comptes utilisateur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87654" y="317666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d’une liste de lecture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87654" y="3710308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de playlists utilisateur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887654" y="4243953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Proposition de playlists utilisateur</a:t>
            </a:r>
          </a:p>
        </p:txBody>
      </p:sp>
    </p:spTree>
    <p:extLst>
      <p:ext uri="{BB962C8B-B14F-4D97-AF65-F5344CB8AC3E}">
        <p14:creationId xmlns:p14="http://schemas.microsoft.com/office/powerpoint/2010/main" val="36691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9" grpId="0"/>
      <p:bldP spid="6" grpId="0"/>
      <p:bldP spid="25" grpId="0"/>
      <p:bldP spid="26" grpId="0"/>
      <p:bldP spid="27" grpId="0"/>
      <p:bldP spid="28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6544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0651" y="923234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889165"/>
            <a:ext cx="85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21549" y="4627680"/>
            <a:ext cx="37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</a:t>
            </a:r>
            <a:r>
              <a:rPr lang="fr-FR" b="1" dirty="0" smtClean="0"/>
              <a:t>convaincre</a:t>
            </a:r>
            <a:r>
              <a:rPr lang="fr-FR" dirty="0" smtClean="0"/>
              <a:t> les visiteurs</a:t>
            </a:r>
            <a:endParaRPr lang="en-GB" dirty="0"/>
          </a:p>
        </p:txBody>
      </p:sp>
      <p:sp>
        <p:nvSpPr>
          <p:cNvPr id="10" name="Bouée 9"/>
          <p:cNvSpPr/>
          <p:nvPr/>
        </p:nvSpPr>
        <p:spPr>
          <a:xfrm>
            <a:off x="2304760" y="4149080"/>
            <a:ext cx="1333586" cy="1348154"/>
          </a:xfrm>
          <a:prstGeom prst="donut">
            <a:avLst>
              <a:gd name="adj" fmla="val 1217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lein 10"/>
          <p:cNvSpPr/>
          <p:nvPr/>
        </p:nvSpPr>
        <p:spPr>
          <a:xfrm>
            <a:off x="2302310" y="4149080"/>
            <a:ext cx="1333586" cy="1348154"/>
          </a:xfrm>
          <a:prstGeom prst="blockArc">
            <a:avLst>
              <a:gd name="adj1" fmla="val 15220728"/>
              <a:gd name="adj2" fmla="val 19346073"/>
              <a:gd name="adj3" fmla="val 1185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494050" y="4627680"/>
            <a:ext cx="955006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10 sec</a:t>
            </a:r>
            <a:endParaRPr lang="en-GB" b="1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319125" y="1484784"/>
            <a:ext cx="4866424" cy="1776955"/>
            <a:chOff x="2319125" y="1480925"/>
            <a:chExt cx="4866424" cy="1776955"/>
          </a:xfrm>
        </p:grpSpPr>
        <p:sp>
          <p:nvSpPr>
            <p:cNvPr id="3" name="Flèche droite 2"/>
            <p:cNvSpPr/>
            <p:nvPr/>
          </p:nvSpPr>
          <p:spPr>
            <a:xfrm>
              <a:off x="2319125" y="1948454"/>
              <a:ext cx="4407489" cy="530810"/>
            </a:xfrm>
            <a:prstGeom prst="rightArrow">
              <a:avLst>
                <a:gd name="adj1" fmla="val 100000"/>
                <a:gd name="adj2" fmla="val 43396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Virage 4"/>
            <p:cNvSpPr/>
            <p:nvPr/>
          </p:nvSpPr>
          <p:spPr>
            <a:xfrm rot="4832985">
              <a:off x="4605059" y="1897462"/>
              <a:ext cx="833989" cy="1313215"/>
            </a:xfrm>
            <a:prstGeom prst="bentArrow">
              <a:avLst>
                <a:gd name="adj1" fmla="val 51678"/>
                <a:gd name="adj2" fmla="val 14100"/>
                <a:gd name="adj3" fmla="val 25000"/>
                <a:gd name="adj4" fmla="val 7058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Virage 29"/>
            <p:cNvSpPr/>
            <p:nvPr/>
          </p:nvSpPr>
          <p:spPr>
            <a:xfrm rot="5777677" flipH="1">
              <a:off x="5722852" y="1219949"/>
              <a:ext cx="739501" cy="1274670"/>
            </a:xfrm>
            <a:prstGeom prst="bentArrow">
              <a:avLst>
                <a:gd name="adj1" fmla="val 51678"/>
                <a:gd name="adj2" fmla="val 10813"/>
                <a:gd name="adj3" fmla="val 25000"/>
                <a:gd name="adj4" fmla="val 6684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Virage 32"/>
            <p:cNvSpPr/>
            <p:nvPr/>
          </p:nvSpPr>
          <p:spPr>
            <a:xfrm rot="4663590" flipH="1">
              <a:off x="5234614" y="1190379"/>
              <a:ext cx="673653" cy="1254746"/>
            </a:xfrm>
            <a:prstGeom prst="bentArrow">
              <a:avLst>
                <a:gd name="adj1" fmla="val 32940"/>
                <a:gd name="adj2" fmla="val 19168"/>
                <a:gd name="adj3" fmla="val 25000"/>
                <a:gd name="adj4" fmla="val 7094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975225" y="2024121"/>
              <a:ext cx="1580018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40%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55044" y="2888548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Fuite</a:t>
              </a:r>
              <a:r>
                <a:rPr lang="fr-FR" dirty="0" smtClean="0"/>
                <a:t> des internautes</a:t>
              </a:r>
              <a:endParaRPr lang="en-GB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2195736" y="1961154"/>
            <a:ext cx="2826318" cy="1311955"/>
            <a:chOff x="2195736" y="1961154"/>
            <a:chExt cx="2826318" cy="1311955"/>
          </a:xfrm>
        </p:grpSpPr>
        <p:sp>
          <p:nvSpPr>
            <p:cNvPr id="2" name="ZoneTexte 1"/>
            <p:cNvSpPr txBox="1"/>
            <p:nvPr/>
          </p:nvSpPr>
          <p:spPr>
            <a:xfrm>
              <a:off x="2195736" y="2903777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Affichage du site </a:t>
              </a:r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2319126" y="1961154"/>
              <a:ext cx="2702928" cy="530810"/>
            </a:xfrm>
            <a:prstGeom prst="rightArrow">
              <a:avLst>
                <a:gd name="adj1" fmla="val 100000"/>
                <a:gd name="adj2" fmla="val 4539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771800" y="2019043"/>
              <a:ext cx="1656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+ 3 secondes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1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6544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889165"/>
            <a:ext cx="85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636" y="1844824"/>
            <a:ext cx="6769876" cy="35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5616" y="1772816"/>
            <a:ext cx="689881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15616" y="5085184"/>
            <a:ext cx="6898816" cy="36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flipV="1">
            <a:off x="3131840" y="3789040"/>
            <a:ext cx="23762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5638168" y="2348880"/>
            <a:ext cx="237626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 flipV="1">
            <a:off x="6902500" y="1772816"/>
            <a:ext cx="111193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1051926" y="1484784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Header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193636" y="547473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Footer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31840" y="351432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Fonction Recherche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665438" y="148478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Interface de connexion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014378" y="2390400"/>
            <a:ext cx="9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Raccourcis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30" grpId="0" animBg="1"/>
      <p:bldP spid="30" grpId="1" animBg="1"/>
      <p:bldP spid="3" grpId="0"/>
      <p:bldP spid="3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 diagramme de cas d’utilisation 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0" y="1408968"/>
            <a:ext cx="8365016" cy="4324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87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 et Connexion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184482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4453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8</a:t>
              </a:fld>
              <a:r>
                <a:rPr lang="fr-FR" sz="1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la page web</a:t>
            </a:r>
            <a:endParaRPr lang="en-GB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" y="1391559"/>
            <a:ext cx="8260472" cy="427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20581" y="2905227"/>
            <a:ext cx="53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rgbClr val="FF0000"/>
                </a:solidFill>
              </a:rPr>
              <a:t>Titre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518006" y="3184820"/>
            <a:ext cx="53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rgbClr val="FF0000"/>
                </a:solidFill>
              </a:rPr>
              <a:t>Titre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347864" y="3446726"/>
            <a:ext cx="856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rgbClr val="FF0000"/>
                </a:solidFill>
              </a:rPr>
              <a:t>Genre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9</a:t>
              </a:fld>
              <a:r>
                <a:rPr lang="fr-FR" sz="1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la modélisation</a:t>
            </a:r>
            <a:endParaRPr lang="en-GB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"/>
          <a:stretch/>
        </p:blipFill>
        <p:spPr>
          <a:xfrm>
            <a:off x="1331184" y="1230790"/>
            <a:ext cx="6909688" cy="479537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88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881</Words>
  <Application>Microsoft Office PowerPoint</Application>
  <PresentationFormat>Affichage à l'écran (4:3)</PresentationFormat>
  <Paragraphs>254</Paragraphs>
  <Slides>20</Slides>
  <Notes>2</Notes>
  <HiddenSlides>2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Projet tuteuré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Bilan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Aline</dc:creator>
  <cp:lastModifiedBy>Aline</cp:lastModifiedBy>
  <cp:revision>59</cp:revision>
  <dcterms:created xsi:type="dcterms:W3CDTF">2015-05-08T09:06:27Z</dcterms:created>
  <dcterms:modified xsi:type="dcterms:W3CDTF">2015-05-25T16:14:16Z</dcterms:modified>
</cp:coreProperties>
</file>